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4D506-B908-4756-96A0-1204535B3B6F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A18A7-C35A-4483-A4A5-663339FAF2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8913C-4F69-4A25-BD86-02D2CB4B2DFF}" type="slidenum">
              <a:rPr lang="pt-BR"/>
              <a:pPr/>
              <a:t>1</a:t>
            </a:fld>
            <a:endParaRPr lang="pt-BR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58" y="4344559"/>
            <a:ext cx="5486084" cy="4114221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E86D2-A61D-4030-9968-64D72BC7F3CE}" type="datetimeFigureOut">
              <a:rPr lang="pt-BR" smtClean="0"/>
              <a:pPr/>
              <a:t>28/4/2011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0C9E-143C-4C8A-B894-DF656B616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1600200" y="2759075"/>
            <a:ext cx="594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“Voltar aos princípios do primeiro século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para enfrentar os desafios do último”.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990600" y="4054475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“Substituir estruturas que favorecem a acomodação pela estrutura bíblica que leva à frutificação”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371600" y="5349875"/>
            <a:ext cx="6629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3200" b="1" i="1" dirty="0">
                <a:solidFill>
                  <a:srgbClr val="FF00FF"/>
                </a:solidFill>
                <a:cs typeface="Arial" pitchFamily="34" charset="0"/>
              </a:rPr>
              <a:t>“Em cada casa uma igreja,</a:t>
            </a:r>
            <a:br>
              <a:rPr lang="pt-BR" sz="3200" b="1" i="1" dirty="0">
                <a:solidFill>
                  <a:srgbClr val="FF00FF"/>
                </a:solidFill>
                <a:cs typeface="Arial" pitchFamily="34" charset="0"/>
              </a:rPr>
            </a:br>
            <a:r>
              <a:rPr lang="pt-BR" sz="3200" b="1" i="1" dirty="0">
                <a:solidFill>
                  <a:srgbClr val="FF00FF"/>
                </a:solidFill>
                <a:cs typeface="Arial" pitchFamily="34" charset="0"/>
              </a:rPr>
              <a:t>e cada crente um ministro”</a:t>
            </a:r>
            <a:endParaRPr lang="pt-BR" sz="3200" dirty="0">
              <a:latin typeface="Times New Roman" pitchFamily="18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685800" y="1235075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Plantar em cada lar uma Célula,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fazer de cada crente um discípulo </a:t>
            </a:r>
            <a:r>
              <a:rPr lang="pt-BR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discipulador</a:t>
            </a:r>
            <a:r>
              <a:rPr lang="pt-B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 ganhar nossa nação e o mundo para Cristo.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94510" y="0"/>
            <a:ext cx="2725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tion" pitchFamily="2" charset="0"/>
              </a:rPr>
              <a:t>A Visão</a:t>
            </a:r>
            <a:endParaRPr lang="pt-BR" sz="5400" b="0" cap="none" spc="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ti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35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 autoUpdateAnimBg="0"/>
      <p:bldP spid="301059" grpId="0" autoUpdateAnimBg="0"/>
      <p:bldP spid="3010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723900" y="2420888"/>
            <a:ext cx="7772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b="1" dirty="0">
                <a:solidFill>
                  <a:srgbClr val="0000FF"/>
                </a:solidFill>
                <a:cs typeface="Arial" pitchFamily="34" charset="0"/>
              </a:rPr>
              <a:t>CÉLULA</a:t>
            </a:r>
            <a:r>
              <a:rPr lang="pt-BR" dirty="0">
                <a:solidFill>
                  <a:srgbClr val="000000"/>
                </a:solidFill>
                <a:cs typeface="Arial" pitchFamily="34" charset="0"/>
              </a:rPr>
              <a:t> = </a:t>
            </a:r>
            <a:r>
              <a:rPr lang="pt-BR" b="1" dirty="0">
                <a:solidFill>
                  <a:srgbClr val="000000"/>
                </a:solidFill>
                <a:cs typeface="Arial" pitchFamily="34" charset="0"/>
              </a:rPr>
              <a:t>É A MENOR UNIDADE DE UM ORGANISMO VIVO</a:t>
            </a:r>
            <a:endParaRPr lang="pt-BR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9251" name="AutoShape 3"/>
          <p:cNvSpPr>
            <a:spLocks noChangeArrowheads="1"/>
          </p:cNvSpPr>
          <p:nvPr/>
        </p:nvSpPr>
        <p:spPr bwMode="auto">
          <a:xfrm>
            <a:off x="3009900" y="44624"/>
            <a:ext cx="2971800" cy="2209800"/>
          </a:xfrm>
          <a:prstGeom prst="hexagon">
            <a:avLst>
              <a:gd name="adj" fmla="val 33621"/>
              <a:gd name="vf" fmla="val 115470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3543300" y="833338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dirty="0">
                <a:solidFill>
                  <a:srgbClr val="FFFFFF"/>
                </a:solidFill>
                <a:latin typeface="Arial Black" pitchFamily="34" charset="0"/>
                <a:cs typeface="Times New Roman" pitchFamily="18" charset="0"/>
              </a:rPr>
              <a:t>CÉLULA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647700" y="3077344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2000" b="1" dirty="0">
                <a:solidFill>
                  <a:srgbClr val="000000"/>
                </a:solidFill>
                <a:cs typeface="Arial" pitchFamily="34" charset="0"/>
              </a:rPr>
              <a:t>A Igreja é o Corpo Vivo de Cristo, </a:t>
            </a:r>
            <a:endParaRPr lang="pt-BR" sz="1200" b="1" dirty="0">
              <a:latin typeface="Times New Roman" pitchFamily="18" charset="0"/>
            </a:endParaRPr>
          </a:p>
          <a:p>
            <a:pPr algn="ctr"/>
            <a:r>
              <a:rPr lang="pt-BR" sz="2000" b="1" dirty="0">
                <a:solidFill>
                  <a:srgbClr val="000000"/>
                </a:solidFill>
                <a:cs typeface="Arial" pitchFamily="34" charset="0"/>
              </a:rPr>
              <a:t>a célula é uma unidade deste Corpo.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auto">
          <a:xfrm>
            <a:off x="1866900" y="2924944"/>
            <a:ext cx="5181600" cy="12192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688032" y="4221088"/>
            <a:ext cx="77724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00FF"/>
                </a:solidFill>
                <a:cs typeface="Arial" pitchFamily="34" charset="0"/>
              </a:rPr>
              <a:t>COMO É FORMADA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>
                <a:cs typeface="Arial" pitchFamily="34" charset="0"/>
              </a:rPr>
              <a:t>Por um mínimo de 04 pessoas e no máximo 20 pessoas.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b="1" dirty="0">
                <a:cs typeface="Arial" pitchFamily="34" charset="0"/>
              </a:rPr>
              <a:t>Os líderes da célula deverão ser membros da Igreja, em plena comunhão.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467544" y="5445224"/>
            <a:ext cx="8458200" cy="11255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pt-B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É ATRAVÉS DA CÉLULA QUE VOCÊ VAI</a:t>
            </a:r>
          </a:p>
          <a:p>
            <a:pPr algn="ctr"/>
            <a:r>
              <a:rPr lang="pt-B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EVANGELIZAR OS SEUS FAMILIARES, AMIGOS E VIZINHOS.</a:t>
            </a:r>
          </a:p>
        </p:txBody>
      </p:sp>
    </p:spTree>
    <p:extLst>
      <p:ext uri="{BB962C8B-B14F-4D97-AF65-F5344CB8AC3E}">
        <p14:creationId xmlns:p14="http://schemas.microsoft.com/office/powerpoint/2010/main" xmlns="" val="332028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nimBg="1" autoUpdateAnimBg="0"/>
      <p:bldP spid="309251" grpId="0" animBg="1"/>
      <p:bldP spid="309252" grpId="0" build="p" autoUpdateAnimBg="0"/>
      <p:bldP spid="309253" grpId="0" autoUpdateAnimBg="0"/>
      <p:bldP spid="309254" grpId="0" animBg="1"/>
      <p:bldP spid="3092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AutoShape 2"/>
          <p:cNvSpPr>
            <a:spLocks noChangeArrowheads="1"/>
          </p:cNvSpPr>
          <p:nvPr/>
        </p:nvSpPr>
        <p:spPr bwMode="auto">
          <a:xfrm>
            <a:off x="3059832" y="260648"/>
            <a:ext cx="2971800" cy="2209800"/>
          </a:xfrm>
          <a:prstGeom prst="hexagon">
            <a:avLst>
              <a:gd name="adj" fmla="val 33621"/>
              <a:gd name="vf" fmla="val 115470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3563888" y="980728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dirty="0">
                <a:solidFill>
                  <a:srgbClr val="FFFFFF"/>
                </a:solidFill>
                <a:latin typeface="Arial Black" pitchFamily="34" charset="0"/>
                <a:cs typeface="Times New Roman" pitchFamily="18" charset="0"/>
              </a:rPr>
              <a:t>CÉLULA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0" y="2708920"/>
            <a:ext cx="93245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00FF"/>
                </a:solidFill>
                <a:cs typeface="Arial" pitchFamily="34" charset="0"/>
              </a:rPr>
              <a:t>A célula é a estratégia de Deus para este novo milênio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0" y="3429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b="1" dirty="0">
                <a:solidFill>
                  <a:srgbClr val="000000"/>
                </a:solidFill>
                <a:cs typeface="Arial" pitchFamily="34" charset="0"/>
              </a:rPr>
              <a:t>Se reúne  semanalmente nos mais diversos locais, para alcançar  e libertar  vidas, através de</a:t>
            </a: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0000FF"/>
                </a:solidFill>
                <a:cs typeface="Arial" pitchFamily="34" charset="0"/>
              </a:rPr>
              <a:t>Evangelismo </a:t>
            </a:r>
            <a:r>
              <a:rPr lang="pt-BR" sz="2000" b="1" dirty="0" smtClean="0">
                <a:solidFill>
                  <a:srgbClr val="0000FF"/>
                </a:solidFill>
                <a:cs typeface="Arial" pitchFamily="34" charset="0"/>
              </a:rPr>
              <a:t>Estratégico</a:t>
            </a:r>
            <a:r>
              <a:rPr lang="pt-BR" sz="2000" b="1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512" y="450912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9900"/>
                </a:solidFill>
                <a:cs typeface="Arial" pitchFamily="34" charset="0"/>
              </a:rPr>
              <a:t>BASES PARA CRERMOS </a:t>
            </a:r>
            <a:r>
              <a:rPr lang="pt-BR" sz="2800" b="1" dirty="0" smtClean="0">
                <a:solidFill>
                  <a:srgbClr val="009900"/>
                </a:solidFill>
                <a:cs typeface="Arial" pitchFamily="34" charset="0"/>
              </a:rPr>
              <a:t>NO </a:t>
            </a:r>
            <a:r>
              <a:rPr lang="pt-BR" sz="2800" b="1" dirty="0">
                <a:solidFill>
                  <a:srgbClr val="009900"/>
                </a:solidFill>
                <a:cs typeface="Arial" pitchFamily="34" charset="0"/>
              </a:rPr>
              <a:t>SUCESSO DESTA VISÃO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088" y="5183832"/>
            <a:ext cx="891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Esta visão não está confiada em métodos</a:t>
            </a:r>
            <a:r>
              <a:rPr lang="pt-BR" sz="2000" b="1" dirty="0">
                <a:cs typeface="Arial" pitchFamily="34" charset="0"/>
              </a:rPr>
              <a:t>, e sim </a:t>
            </a:r>
            <a:r>
              <a:rPr lang="pt-BR" sz="2000" b="1" dirty="0" smtClean="0">
                <a:cs typeface="Arial" pitchFamily="34" charset="0"/>
              </a:rPr>
              <a:t>na direção </a:t>
            </a:r>
            <a:r>
              <a:rPr lang="pt-BR" sz="2000" b="1" dirty="0">
                <a:cs typeface="Arial" pitchFamily="34" charset="0"/>
              </a:rPr>
              <a:t>de </a:t>
            </a:r>
            <a:r>
              <a:rPr lang="pt-BR" sz="2000" b="1" dirty="0" smtClean="0">
                <a:cs typeface="Arial" pitchFamily="34" charset="0"/>
              </a:rPr>
              <a:t>Deus, para esta Comunidade;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088" y="5805264"/>
            <a:ext cx="891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É um ato de obediência</a:t>
            </a:r>
            <a:r>
              <a:rPr lang="pt-BR" sz="2000" b="1" dirty="0">
                <a:cs typeface="Arial" pitchFamily="34" charset="0"/>
              </a:rPr>
              <a:t> - O Senhor nos mandou ir e pregar o Evangelho a toda criatura. Através desta visão estaremos cumprindo o “ide” e “pregai”;</a:t>
            </a:r>
            <a:endParaRPr lang="pt-BR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37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utoUpdateAnimBg="0"/>
      <p:bldP spid="308230" grpId="0" autoUpdateAnimBg="0"/>
      <p:bldP spid="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107504" y="47898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É um modelo bíblico</a:t>
            </a:r>
            <a:r>
              <a:rPr lang="pt-BR" sz="2000" b="1" dirty="0">
                <a:cs typeface="Arial" pitchFamily="34" charset="0"/>
              </a:rPr>
              <a:t> - foi o modelo implantado pelo Senhor Jesus, e utilizado por Ele e pelos Apóstolos;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106808" y="749573"/>
            <a:ext cx="89296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É o melhor método</a:t>
            </a:r>
            <a:r>
              <a:rPr lang="pt-BR" sz="2000" b="1" dirty="0">
                <a:cs typeface="Arial" pitchFamily="34" charset="0"/>
              </a:rPr>
              <a:t>, porque ao invés de se trabalhar com argumentos humanos, utilizaremos a Palavra Viva! Nas células as pessoas irão manusear a Bíblia e descobrirão no exame das Escrituras, o plano de salvação de Deus para as suas vidas;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096" y="2106637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Promove a unidade da Igreja</a:t>
            </a:r>
            <a:r>
              <a:rPr lang="pt-BR" sz="2000" b="1" dirty="0">
                <a:cs typeface="Arial" pitchFamily="34" charset="0"/>
              </a:rPr>
              <a:t>, e a valorização de cada um dos seus membros - na igreja em células todos aprendem, todos trabalham, e todos </a:t>
            </a:r>
            <a:r>
              <a:rPr lang="pt-BR" sz="2000" b="1" dirty="0" smtClean="0">
                <a:cs typeface="Arial" pitchFamily="34" charset="0"/>
              </a:rPr>
              <a:t>podem chegar a liderança.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1096" y="3159373"/>
            <a:ext cx="891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A Unção para frutificação</a:t>
            </a:r>
            <a:r>
              <a:rPr lang="pt-BR" sz="2000" b="1" dirty="0">
                <a:cs typeface="Arial" pitchFamily="34" charset="0"/>
              </a:rPr>
              <a:t> - Cremos que o princípio bíblico “crescei e multiplicai” não se aplica apenas ao plano físico da perpetuação da espécie humana, mas também ao crescimento espiritual;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1096" y="4239493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000" b="1" dirty="0">
                <a:cs typeface="Arial" pitchFamily="34" charset="0"/>
              </a:rPr>
              <a:t>A convicção de que </a:t>
            </a:r>
            <a:r>
              <a:rPr lang="pt-BR" sz="2000" b="1" dirty="0">
                <a:solidFill>
                  <a:srgbClr val="009900"/>
                </a:solidFill>
                <a:cs typeface="Arial" pitchFamily="34" charset="0"/>
              </a:rPr>
              <a:t>a visão de Igreja em Células não é um ministério de oportunidades, porém de chamamento de Deus</a:t>
            </a:r>
            <a:r>
              <a:rPr lang="pt-BR" sz="2000" b="1" dirty="0">
                <a:solidFill>
                  <a:srgbClr val="000000"/>
                </a:solidFill>
                <a:cs typeface="Arial" pitchFamily="34" charset="0"/>
              </a:rPr>
              <a:t>;</a:t>
            </a:r>
            <a:endParaRPr lang="pt-BR" sz="2400" b="1" dirty="0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47664" y="5046739"/>
            <a:ext cx="6297116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cs typeface="Arial" pitchFamily="34" charset="0"/>
              </a:rPr>
              <a:t>“Mais importante que o método, 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t-BR" sz="3200" b="1" dirty="0">
                <a:solidFill>
                  <a:srgbClr val="FF0000"/>
                </a:solidFill>
                <a:cs typeface="Arial" pitchFamily="34" charset="0"/>
              </a:rPr>
              <a:t>é a oração, o </a:t>
            </a:r>
            <a:r>
              <a:rPr lang="pt-BR" sz="3200" b="1" dirty="0" smtClean="0">
                <a:solidFill>
                  <a:srgbClr val="FF0000"/>
                </a:solidFill>
                <a:cs typeface="Arial" pitchFamily="34" charset="0"/>
              </a:rPr>
              <a:t>jejum, </a:t>
            </a:r>
            <a:r>
              <a:rPr lang="pt-BR" sz="3200" b="1" dirty="0">
                <a:solidFill>
                  <a:srgbClr val="FF0000"/>
                </a:solidFill>
                <a:cs typeface="Arial" pitchFamily="34" charset="0"/>
              </a:rPr>
              <a:t>a </a:t>
            </a:r>
            <a:r>
              <a:rPr lang="pt-BR" sz="3200" b="1" dirty="0" smtClean="0">
                <a:solidFill>
                  <a:srgbClr val="FF0000"/>
                </a:solidFill>
                <a:cs typeface="Arial" pitchFamily="34" charset="0"/>
              </a:rPr>
              <a:t>unção </a:t>
            </a:r>
          </a:p>
          <a:p>
            <a:pPr algn="ctr">
              <a:spcBef>
                <a:spcPct val="20000"/>
              </a:spcBef>
            </a:pPr>
            <a:r>
              <a:rPr lang="pt-BR" sz="3200" b="1" dirty="0" smtClean="0">
                <a:solidFill>
                  <a:srgbClr val="FF0000"/>
                </a:solidFill>
                <a:cs typeface="Arial" pitchFamily="34" charset="0"/>
              </a:rPr>
              <a:t>e a direção de Deus ”!</a:t>
            </a:r>
            <a:endParaRPr lang="pt-BR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35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7" grpId="0" autoUpdateAnimBg="0"/>
      <p:bldP spid="330758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408</Words>
  <Application>Microsoft Office PowerPoint</Application>
  <PresentationFormat>Apresentação na tela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4</cp:revision>
  <dcterms:created xsi:type="dcterms:W3CDTF">2011-04-27T01:55:32Z</dcterms:created>
  <dcterms:modified xsi:type="dcterms:W3CDTF">2011-04-28T15:39:01Z</dcterms:modified>
</cp:coreProperties>
</file>