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81" r:id="rId4"/>
    <p:sldId id="260" r:id="rId5"/>
    <p:sldId id="261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1AE-522C-4297-A274-B6F454D5BEA7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09/01/2012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9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ª 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PERSEVERANÇA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Neemias 6.15</a:t>
            </a:r>
          </a:p>
          <a:p>
            <a:pPr marL="0" indent="0">
              <a:buNone/>
            </a:pPr>
            <a:r>
              <a:rPr lang="pt-BR" sz="6600" b="1" i="1" dirty="0" smtClean="0"/>
              <a:t>O </a:t>
            </a:r>
            <a:r>
              <a:rPr lang="pt-BR" sz="6600" b="1" i="1" dirty="0"/>
              <a:t>muro ficou pronto no dia vinte e cinco de </a:t>
            </a:r>
            <a:r>
              <a:rPr lang="pt-BR" sz="6600" b="1" i="1" dirty="0" err="1"/>
              <a:t>elul</a:t>
            </a:r>
            <a:r>
              <a:rPr lang="pt-BR" sz="6600" b="1" i="1" dirty="0"/>
              <a:t>, em </a:t>
            </a:r>
            <a:r>
              <a:rPr lang="pt-BR" sz="6600" b="1" i="1" dirty="0" smtClean="0"/>
              <a:t>cinquenta </a:t>
            </a:r>
            <a:r>
              <a:rPr lang="pt-BR" sz="6600" b="1" i="1" dirty="0"/>
              <a:t>e dois dias. </a:t>
            </a:r>
            <a:br>
              <a:rPr lang="pt-BR" sz="6600" b="1" i="1" dirty="0"/>
            </a:br>
            <a:endParaRPr lang="pt-BR" sz="6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4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3600" b="1" i="1" dirty="0" smtClean="0">
                <a:solidFill>
                  <a:srgbClr val="C00000"/>
                </a:solidFill>
              </a:rPr>
              <a:t>INTRODUÇÃO</a:t>
            </a:r>
          </a:p>
          <a:p>
            <a:pPr marL="0" lvl="0" indent="0">
              <a:buNone/>
            </a:pPr>
            <a:r>
              <a:rPr lang="pt-BR" sz="3600" b="1" i="1" dirty="0" smtClean="0"/>
              <a:t>Neemias Lutou, sofreu oposições, mas perseverou em seus objetivos, e o que faz a diferença entre vencedores e perdedores; são que os vencedores perseveram e continuam firmes diante dos obstáculos e os perdedores são os derrotados que desistem.</a:t>
            </a: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5400" b="1" i="1" dirty="0" smtClean="0"/>
              <a:t>Não ache que todo o seu projeto se realizará à mil maravilhas e que não sofrerá nenhuma oposição. Deus permite que soframos dificuldades e oposições pois elas produzem em nós crescimento.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6000" b="1" i="1" dirty="0" smtClean="0"/>
              <a:t>A perseverança nos mostra algumas coisas interessante,</a:t>
            </a:r>
          </a:p>
          <a:p>
            <a:pPr marL="0" indent="0">
              <a:buNone/>
            </a:pPr>
            <a:r>
              <a:rPr lang="pt-BR" sz="6000" b="1" i="1" dirty="0" smtClean="0"/>
              <a:t>Vejamos a seguir: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val="401870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8400" b="1" i="1" dirty="0" smtClean="0">
                <a:solidFill>
                  <a:srgbClr val="C00000"/>
                </a:solidFill>
              </a:rPr>
              <a:t>1 – Qual a importância da obra para nós – Ne.6:1-3ª</a:t>
            </a:r>
          </a:p>
          <a:p>
            <a:pPr marL="0" indent="0">
              <a:buNone/>
            </a:pPr>
            <a:endParaRPr lang="pt-BR" sz="51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5500" b="1" i="1" dirty="0" smtClean="0">
                <a:solidFill>
                  <a:srgbClr val="C00000"/>
                </a:solidFill>
              </a:rPr>
              <a:t>1-</a:t>
            </a:r>
            <a:r>
              <a:rPr lang="pt-BR" sz="5500" b="1" i="1" dirty="0" smtClean="0"/>
              <a:t>Quando </a:t>
            </a:r>
            <a:r>
              <a:rPr lang="pt-BR" sz="5500" b="1" i="1" dirty="0" err="1"/>
              <a:t>Sambalate</a:t>
            </a:r>
            <a:r>
              <a:rPr lang="pt-BR" sz="5500" b="1" i="1" dirty="0"/>
              <a:t>, Tobias, </a:t>
            </a:r>
            <a:r>
              <a:rPr lang="pt-BR" sz="5500" b="1" i="1" dirty="0" err="1"/>
              <a:t>Gesém</a:t>
            </a:r>
            <a:r>
              <a:rPr lang="pt-BR" sz="5500" b="1" i="1" dirty="0"/>
              <a:t>, o árabe, e o restante de nossos inimigos souberam que eu havia reconstruído o muro e que não havia ficado nenhuma brecha, embora até então eu ainda não tivesse colocado as portas nos seus lugares,</a:t>
            </a:r>
            <a:br>
              <a:rPr lang="pt-BR" sz="5500" b="1" i="1" dirty="0"/>
            </a:br>
            <a:r>
              <a:rPr lang="pt-BR" sz="5500" b="1" i="1" dirty="0" smtClean="0">
                <a:solidFill>
                  <a:srgbClr val="C00000"/>
                </a:solidFill>
              </a:rPr>
              <a:t>2-</a:t>
            </a:r>
            <a:r>
              <a:rPr lang="pt-BR" sz="5500" b="1" i="1" dirty="0" smtClean="0"/>
              <a:t>Sambalate </a:t>
            </a:r>
            <a:r>
              <a:rPr lang="pt-BR" sz="5500" b="1" i="1" dirty="0"/>
              <a:t>e </a:t>
            </a:r>
            <a:r>
              <a:rPr lang="pt-BR" sz="5500" b="1" i="1" dirty="0" err="1"/>
              <a:t>Gesém</a:t>
            </a:r>
            <a:r>
              <a:rPr lang="pt-BR" sz="5500" b="1" i="1" dirty="0"/>
              <a:t> mandaram-me a seguinte mensagem: "Venha, vamos nos encontrar num dos povoados da planície de Ono". Eles, contudo, estavam tramando fazer-me mal;</a:t>
            </a:r>
            <a:br>
              <a:rPr lang="pt-BR" sz="5500" b="1" i="1" dirty="0"/>
            </a:br>
            <a:r>
              <a:rPr lang="pt-BR" sz="5500" b="1" i="1" dirty="0" smtClean="0">
                <a:solidFill>
                  <a:srgbClr val="C00000"/>
                </a:solidFill>
              </a:rPr>
              <a:t>3.a</a:t>
            </a:r>
            <a:r>
              <a:rPr lang="pt-BR" sz="5500" b="1" i="1" dirty="0" smtClean="0"/>
              <a:t>- por </a:t>
            </a:r>
            <a:r>
              <a:rPr lang="pt-BR" sz="5500" b="1" i="1" dirty="0"/>
              <a:t>isso enviei-lhes mensageiros com esta resposta: </a:t>
            </a:r>
            <a:br>
              <a:rPr lang="pt-BR" sz="5500" b="1" i="1" dirty="0"/>
            </a:br>
            <a:endParaRPr lang="pt-BR" sz="55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3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2 –Ela nos faz lutar por aquilo que acreditamos – Ne.6: 3b,4</a:t>
            </a:r>
          </a:p>
          <a:p>
            <a:pPr marL="0" indent="0">
              <a:buNone/>
            </a:pPr>
            <a:r>
              <a:rPr lang="pt-BR" sz="4000" b="1" i="1" dirty="0" smtClean="0">
                <a:solidFill>
                  <a:srgbClr val="C00000"/>
                </a:solidFill>
              </a:rPr>
              <a:t>3 b-</a:t>
            </a:r>
            <a:r>
              <a:rPr lang="pt-BR" sz="4000" b="1" i="1" dirty="0" smtClean="0"/>
              <a:t>"Estou </a:t>
            </a:r>
            <a:r>
              <a:rPr lang="pt-BR" sz="4000" b="1" i="1" dirty="0"/>
              <a:t>executando um grande projeto e não posso descer. Por que parar a obra para ir encontrar-me com vocês? " </a:t>
            </a:r>
            <a:br>
              <a:rPr lang="pt-BR" sz="4000" b="1" i="1" dirty="0"/>
            </a:br>
            <a:r>
              <a:rPr lang="pt-BR" sz="4000" b="1" i="1" dirty="0" smtClean="0">
                <a:solidFill>
                  <a:srgbClr val="C00000"/>
                </a:solidFill>
              </a:rPr>
              <a:t>4-</a:t>
            </a:r>
            <a:r>
              <a:rPr lang="pt-BR" sz="4000" b="1" i="1" dirty="0" smtClean="0"/>
              <a:t>Eles </a:t>
            </a:r>
            <a:r>
              <a:rPr lang="pt-BR" sz="4000" b="1" i="1" dirty="0"/>
              <a:t>me mandaram quatro vezes a mesma mensagem, e em todas elas dei-lhes a mesma resposta. </a:t>
            </a:r>
            <a:br>
              <a:rPr lang="pt-BR" sz="4000" b="1" i="1" dirty="0"/>
            </a:br>
            <a:endParaRPr lang="pt-BR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7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10000" b="1" i="1" dirty="0" smtClean="0">
                <a:solidFill>
                  <a:srgbClr val="C00000"/>
                </a:solidFill>
              </a:rPr>
              <a:t>3 – Ela nos faz depender de Deus –</a:t>
            </a:r>
            <a:r>
              <a:rPr lang="pt-BR" sz="8400" b="1" i="1" dirty="0" smtClean="0">
                <a:solidFill>
                  <a:srgbClr val="C00000"/>
                </a:solidFill>
              </a:rPr>
              <a:t>Ne.6:9,16</a:t>
            </a:r>
          </a:p>
          <a:p>
            <a:pPr marL="0" indent="0">
              <a:buNone/>
            </a:pPr>
            <a:r>
              <a:rPr lang="pt-BR" sz="5900" b="1" i="1" dirty="0" smtClean="0">
                <a:solidFill>
                  <a:srgbClr val="C00000"/>
                </a:solidFill>
              </a:rPr>
              <a:t>9 -</a:t>
            </a:r>
            <a:r>
              <a:rPr lang="pt-BR" sz="5900" b="1" i="1" dirty="0" smtClean="0"/>
              <a:t>Estavam </a:t>
            </a:r>
            <a:r>
              <a:rPr lang="pt-BR" sz="5900" b="1" i="1" dirty="0"/>
              <a:t>todos tentando intimidar-nos, pensando: "Eles serão enfraquecidos e não concluirão a obra". Eu, porém, orei: Agora, fortalece as minhas mãos! </a:t>
            </a:r>
            <a:endParaRPr lang="pt-BR" sz="5900" b="1" i="1" dirty="0" smtClean="0"/>
          </a:p>
          <a:p>
            <a:pPr marL="0" indent="0">
              <a:buNone/>
            </a:pPr>
            <a:endParaRPr lang="pt-BR" sz="5900" b="1" i="1" dirty="0" smtClean="0"/>
          </a:p>
          <a:p>
            <a:pPr marL="0" indent="0">
              <a:buNone/>
            </a:pPr>
            <a:r>
              <a:rPr lang="pt-BR" sz="5900" b="1" i="1" dirty="0" smtClean="0">
                <a:solidFill>
                  <a:srgbClr val="C00000"/>
                </a:solidFill>
              </a:rPr>
              <a:t>16 -</a:t>
            </a:r>
            <a:r>
              <a:rPr lang="pt-BR" sz="5900" b="1" i="1" dirty="0" smtClean="0"/>
              <a:t>Quando </a:t>
            </a:r>
            <a:r>
              <a:rPr lang="pt-BR" sz="5900" b="1" i="1" dirty="0"/>
              <a:t>todos os nossos inimigos souberam disso, todas as nações vizinhas ficaram atemorizadas e abateu-se o seu orgulho, pois perceberam que essa obra havia sido executada com a ajuda de nosso Deus. </a:t>
            </a:r>
            <a:br>
              <a:rPr lang="pt-BR" sz="5900" b="1" i="1" dirty="0"/>
            </a:br>
            <a:r>
              <a:rPr lang="pt-BR" sz="5900" b="1" i="1" dirty="0"/>
              <a:t/>
            </a:r>
            <a:br>
              <a:rPr lang="pt-BR" sz="5900" b="1" i="1" dirty="0"/>
            </a:br>
            <a:endParaRPr lang="pt-BR" sz="59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91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260</Words>
  <Application>Microsoft Office PowerPoint</Application>
  <PresentationFormat>Apresentação na tela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40</cp:revision>
  <dcterms:created xsi:type="dcterms:W3CDTF">2011-12-27T17:58:23Z</dcterms:created>
  <dcterms:modified xsi:type="dcterms:W3CDTF">2012-01-09T21:42:29Z</dcterms:modified>
</cp:coreProperties>
</file>