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71" r:id="rId12"/>
    <p:sldId id="272" r:id="rId13"/>
    <p:sldId id="280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1AE-522C-4297-A274-B6F454D5BEA7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F6F48-941C-419D-9D73-17E08EE60B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99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F6F48-941C-419D-9D73-17E08EE60B8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18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98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49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8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30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4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31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37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53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82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70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26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8E23-881D-4AD0-91B4-BDFE314AD27B}" type="datetimeFigureOut">
              <a:rPr lang="pt-BR" smtClean="0"/>
              <a:t>07/01/2012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70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>
            <a:normAutofit/>
          </a:bodyPr>
          <a:lstStyle/>
          <a:p>
            <a:r>
              <a:rPr lang="pt-BR" sz="5400" b="1" i="1" dirty="0" smtClean="0">
                <a:solidFill>
                  <a:srgbClr val="7030A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12 DIAS DE BENÇÃO PARA UM ANO DE EDIFICAÇÃO</a:t>
            </a:r>
            <a:r>
              <a:rPr lang="pt-BR" sz="5400" i="1" dirty="0" smtClean="0">
                <a:solidFill>
                  <a:srgbClr val="7030A0"/>
                </a:solidFill>
              </a:rPr>
              <a:t/>
            </a:r>
            <a:br>
              <a:rPr lang="pt-BR" sz="5400" i="1" dirty="0" smtClean="0">
                <a:solidFill>
                  <a:srgbClr val="7030A0"/>
                </a:solidFill>
              </a:rPr>
            </a:b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255722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t-BR" sz="10000" b="1" i="1" dirty="0">
                <a:solidFill>
                  <a:srgbClr val="C00000"/>
                </a:solidFill>
              </a:rPr>
              <a:t>Atos 20:35</a:t>
            </a:r>
          </a:p>
          <a:p>
            <a:pPr marL="0" indent="0">
              <a:buNone/>
            </a:pPr>
            <a:endParaRPr lang="pt-BR" sz="10000" b="1" i="1" dirty="0" smtClean="0"/>
          </a:p>
          <a:p>
            <a:pPr marL="0" indent="0">
              <a:buNone/>
            </a:pPr>
            <a:r>
              <a:rPr lang="pt-BR" sz="10000" b="1" i="1" dirty="0" smtClean="0"/>
              <a:t>Em </a:t>
            </a:r>
            <a:r>
              <a:rPr lang="pt-BR" sz="10000" b="1" i="1" dirty="0"/>
              <a:t>tudo o que fiz, mostrei-lhes que mediante trabalho árduo devemos ajudar os fracos, lembrando as palavras do próprio Senhor Jesus, que disse: </a:t>
            </a:r>
            <a:r>
              <a:rPr lang="pt-BR" sz="10000" b="1" i="1" dirty="0" smtClean="0"/>
              <a:t>“Há </a:t>
            </a:r>
            <a:r>
              <a:rPr lang="pt-BR" sz="10000" b="1" i="1" dirty="0"/>
              <a:t>maior felicidade em dar do que em </a:t>
            </a:r>
            <a:r>
              <a:rPr lang="pt-BR" sz="10000" b="1" i="1" dirty="0" smtClean="0"/>
              <a:t>receber</a:t>
            </a:r>
            <a:r>
              <a:rPr lang="pt-BR" sz="10000" b="1" i="1" dirty="0"/>
              <a:t> </a:t>
            </a:r>
            <a:r>
              <a:rPr lang="pt-BR" sz="10000" b="1" i="1" dirty="0" smtClean="0"/>
              <a:t>“.</a:t>
            </a:r>
            <a:r>
              <a:rPr lang="pt-BR" sz="10000" b="1" i="1" dirty="0"/>
              <a:t> </a:t>
            </a:r>
            <a:endParaRPr lang="pt-BR" sz="10000" b="1" i="1" dirty="0" smtClean="0"/>
          </a:p>
          <a:p>
            <a:pPr marL="0" indent="0">
              <a:buNone/>
            </a:pPr>
            <a:endParaRPr lang="pt-BR" sz="7200" b="1" i="1" dirty="0"/>
          </a:p>
          <a:p>
            <a:pPr marL="0" indent="0" algn="ctr">
              <a:buNone/>
            </a:pPr>
            <a:r>
              <a:rPr lang="pt-BR" sz="13500" b="1" i="1" dirty="0" smtClean="0">
                <a:solidFill>
                  <a:srgbClr val="C00000"/>
                </a:solidFill>
              </a:rPr>
              <a:t>GENEROSO</a:t>
            </a:r>
            <a:r>
              <a:rPr lang="pt-BR" sz="7200" b="1" i="1" dirty="0"/>
              <a:t/>
            </a:r>
            <a:br>
              <a:rPr lang="pt-BR" sz="7200" b="1" i="1" dirty="0"/>
            </a:b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306129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5400" b="1" i="1" dirty="0" smtClean="0">
                <a:solidFill>
                  <a:srgbClr val="C00000"/>
                </a:solidFill>
              </a:rPr>
              <a:t>3- Consequência da liberalidade .Ne.5:19</a:t>
            </a:r>
          </a:p>
          <a:p>
            <a:pPr marL="0" indent="0">
              <a:buNone/>
            </a:pPr>
            <a:r>
              <a:rPr lang="pt-BR" sz="5400" b="1" i="1" dirty="0" smtClean="0"/>
              <a:t>Lembra-te </a:t>
            </a:r>
            <a:r>
              <a:rPr lang="pt-BR" sz="5400" b="1" i="1" dirty="0"/>
              <a:t>de mim, ó meu Deus, levando em conta tudo o que fiz por esse povo. </a:t>
            </a:r>
            <a:br>
              <a:rPr lang="pt-BR" sz="5400" b="1" i="1" dirty="0"/>
            </a:br>
            <a:r>
              <a:rPr lang="pt-BR" sz="5400" b="1" i="1" dirty="0"/>
              <a:t/>
            </a:r>
            <a:br>
              <a:rPr lang="pt-BR" sz="5400" b="1" i="1" dirty="0"/>
            </a:b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6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6000" b="1" i="1" dirty="0">
                <a:solidFill>
                  <a:srgbClr val="C00000"/>
                </a:solidFill>
              </a:rPr>
              <a:t>Provérbios 11:24-25</a:t>
            </a:r>
            <a:endParaRPr lang="pt-BR" sz="58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t-BR" sz="60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sz="6000" b="1" i="1" dirty="0" smtClean="0">
                <a:solidFill>
                  <a:srgbClr val="C00000"/>
                </a:solidFill>
              </a:rPr>
              <a:t>24-</a:t>
            </a:r>
            <a:r>
              <a:rPr lang="pt-BR" sz="6000" b="1" i="1" dirty="0" smtClean="0"/>
              <a:t>Há </a:t>
            </a:r>
            <a:r>
              <a:rPr lang="pt-BR" sz="6000" b="1" i="1" dirty="0"/>
              <a:t>quem dê generosamente, e vê aumentar suas riquezas; outros retêm o que deveriam dar, e caem na pobreza.</a:t>
            </a:r>
            <a:br>
              <a:rPr lang="pt-BR" sz="6000" b="1" i="1" dirty="0"/>
            </a:br>
            <a:r>
              <a:rPr lang="pt-BR" sz="6000" b="1" i="1" dirty="0" smtClean="0">
                <a:solidFill>
                  <a:srgbClr val="C00000"/>
                </a:solidFill>
              </a:rPr>
              <a:t>25-</a:t>
            </a:r>
            <a:r>
              <a:rPr lang="pt-BR" sz="6000" b="1" i="1" dirty="0" smtClean="0"/>
              <a:t>O </a:t>
            </a:r>
            <a:r>
              <a:rPr lang="pt-BR" sz="6000" b="1" i="1" dirty="0"/>
              <a:t>generoso prosperará; quem dá alívio aos outros, alívio receberá</a:t>
            </a:r>
            <a:r>
              <a:rPr lang="pt-BR" sz="6000" dirty="0"/>
              <a:t>. </a:t>
            </a:r>
            <a:br>
              <a:rPr lang="pt-BR" sz="6000" dirty="0"/>
            </a:br>
            <a:endParaRPr lang="pt-BR" sz="5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6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b="1" i="1" dirty="0">
                <a:solidFill>
                  <a:srgbClr val="C00000"/>
                </a:solidFill>
              </a:rPr>
              <a:t>Provérbios </a:t>
            </a:r>
            <a:r>
              <a:rPr lang="pt-BR" sz="5400" b="1" i="1" dirty="0" smtClean="0">
                <a:solidFill>
                  <a:srgbClr val="C00000"/>
                </a:solidFill>
              </a:rPr>
              <a:t>22:9</a:t>
            </a:r>
            <a:endParaRPr lang="pt-BR" sz="5400" b="1" i="1" dirty="0" smtClean="0"/>
          </a:p>
          <a:p>
            <a:pPr marL="0" indent="0">
              <a:buNone/>
            </a:pPr>
            <a:r>
              <a:rPr lang="pt-BR" sz="5400" b="1" i="1" dirty="0" smtClean="0"/>
              <a:t>Quem </a:t>
            </a:r>
            <a:r>
              <a:rPr lang="pt-BR" sz="5400" b="1" i="1" dirty="0"/>
              <a:t>é generoso será abençoado, pois reparte o seu pão com o pobre. </a:t>
            </a:r>
            <a:br>
              <a:rPr lang="pt-BR" sz="5400" b="1" i="1" dirty="0"/>
            </a:br>
            <a:endParaRPr lang="pt-BR" sz="5400" b="1" i="1" dirty="0" smtClean="0"/>
          </a:p>
          <a:p>
            <a:pPr marL="0" indent="0" algn="ctr">
              <a:buNone/>
            </a:pPr>
            <a:r>
              <a:rPr lang="pt-BR" sz="5400" b="1" i="1" dirty="0" smtClean="0">
                <a:solidFill>
                  <a:srgbClr val="C00000"/>
                </a:solidFill>
              </a:rPr>
              <a:t>AMIGO DE DEUS</a:t>
            </a: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8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i="1" dirty="0" smtClean="0">
                <a:solidFill>
                  <a:srgbClr val="C00000"/>
                </a:solidFill>
              </a:rPr>
              <a:t>NEEMIAS 5: 17-19</a:t>
            </a:r>
            <a:endParaRPr lang="pt-BR" sz="2800" b="1" i="1" dirty="0"/>
          </a:p>
          <a:p>
            <a:pPr marL="0" indent="0">
              <a:buNone/>
            </a:pPr>
            <a:r>
              <a:rPr lang="pt-BR" sz="2800" b="1" i="1" dirty="0" smtClean="0">
                <a:solidFill>
                  <a:srgbClr val="C00000"/>
                </a:solidFill>
              </a:rPr>
              <a:t>17-</a:t>
            </a:r>
            <a:r>
              <a:rPr lang="pt-BR" sz="2800" b="1" i="1" dirty="0" smtClean="0"/>
              <a:t> Além </a:t>
            </a:r>
            <a:r>
              <a:rPr lang="pt-BR" sz="2800" b="1" i="1" dirty="0"/>
              <a:t>do mais, cento e </a:t>
            </a:r>
            <a:r>
              <a:rPr lang="pt-BR" sz="2800" b="1" i="1" dirty="0" smtClean="0"/>
              <a:t>cinquenta </a:t>
            </a:r>
            <a:r>
              <a:rPr lang="pt-BR" sz="2800" b="1" i="1" dirty="0"/>
              <a:t>homens, entre judeus do povo e seus oficiais, comiam à minha mesa, como também pessoas das nações vizinhas que vinham visitar-nos.</a:t>
            </a:r>
            <a:br>
              <a:rPr lang="pt-BR" sz="2800" b="1" i="1" dirty="0"/>
            </a:br>
            <a:r>
              <a:rPr lang="pt-BR" sz="2800" b="1" i="1" dirty="0" smtClean="0">
                <a:solidFill>
                  <a:srgbClr val="C00000"/>
                </a:solidFill>
              </a:rPr>
              <a:t>18-</a:t>
            </a:r>
            <a:r>
              <a:rPr lang="pt-BR" sz="2800" b="1" i="1" dirty="0" smtClean="0"/>
              <a:t> Todos </a:t>
            </a:r>
            <a:r>
              <a:rPr lang="pt-BR" sz="2800" b="1" i="1" dirty="0"/>
              <a:t>os dias eram preparados, à minha custa, um boi, seis das melhores ovelhas e aves, e cada dez dias eu recebia uma grande remessa de vinhos de todo tipo. Apesar de tudo isso, jamais exigi a comida destinada ao governador, pois eram demasiadas as exigências que pesavam sobre o povo.</a:t>
            </a:r>
            <a:br>
              <a:rPr lang="pt-BR" sz="2800" b="1" i="1" dirty="0"/>
            </a:br>
            <a:r>
              <a:rPr lang="pt-BR" sz="2800" b="1" i="1" dirty="0" smtClean="0">
                <a:solidFill>
                  <a:srgbClr val="C00000"/>
                </a:solidFill>
              </a:rPr>
              <a:t>19-</a:t>
            </a:r>
            <a:r>
              <a:rPr lang="pt-BR" sz="2800" b="1" i="1" dirty="0" smtClean="0"/>
              <a:t> Lembra-te </a:t>
            </a:r>
            <a:r>
              <a:rPr lang="pt-BR" sz="2800" b="1" i="1" dirty="0"/>
              <a:t>de mim, ó meu Deus, levando em conta tudo o que fiz por esse povo. </a:t>
            </a:r>
            <a:br>
              <a:rPr lang="pt-BR" sz="2800" b="1" i="1" dirty="0"/>
            </a:br>
            <a:r>
              <a:rPr lang="pt-BR" sz="2800" b="1" i="1" dirty="0" smtClean="0"/>
              <a:t/>
            </a:r>
            <a:br>
              <a:rPr lang="pt-BR" sz="2800" b="1" i="1" dirty="0" smtClean="0"/>
            </a:b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161841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pt-BR" sz="8000" b="1" i="1" cap="all" dirty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8</a:t>
            </a: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ª CHAVE  PARA EDIFICAR </a:t>
            </a:r>
          </a:p>
          <a:p>
            <a:pPr marL="0" indent="0" algn="ctr">
              <a:buNone/>
            </a:pP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liberalidade</a:t>
            </a:r>
            <a:endParaRPr lang="pt-BR" sz="8000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92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pt-BR" sz="3600" b="1" i="1" dirty="0" smtClean="0">
                <a:solidFill>
                  <a:srgbClr val="C00000"/>
                </a:solidFill>
              </a:rPr>
              <a:t>INTRODUÇÃO</a:t>
            </a:r>
            <a:endParaRPr lang="pt-BR" sz="3600" dirty="0" smtClean="0"/>
          </a:p>
          <a:p>
            <a:pPr marL="0" indent="0">
              <a:buNone/>
            </a:pPr>
            <a:r>
              <a:rPr lang="pt-BR" sz="3600" b="1" i="1" dirty="0" smtClean="0"/>
              <a:t>Quando o inimigo não é bem sucedido em suas investidas externas, parte para os ataques internos, e uma de suas armas prediletas é o egoísmo, a usura e a avareza. Se ele conseguir fazer com que pensamos em nós mesmos e naquilo que queremos será vitorioso; antes que percebamos que é ele quem esta trabalhando</a:t>
            </a:r>
            <a:r>
              <a:rPr lang="pt-BR" b="1" i="1" dirty="0" smtClean="0"/>
              <a:t>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3808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b="1" i="1" dirty="0" smtClean="0"/>
              <a:t>Mas neste capítulo vamos aprender com Neemias a ser liberais, ao contrário do que o nosso inimigo quer.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31064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5400" b="1" i="1" dirty="0" smtClean="0">
                <a:solidFill>
                  <a:srgbClr val="C00000"/>
                </a:solidFill>
              </a:rPr>
              <a:t>1 – Conhecendo a lei da mordomia – Ne.5:17</a:t>
            </a:r>
          </a:p>
          <a:p>
            <a:pPr marL="0" indent="0">
              <a:buNone/>
            </a:pPr>
            <a:r>
              <a:rPr lang="pt-BR" sz="5400" b="1" i="1" dirty="0"/>
              <a:t>17- Além do mais, cento e </a:t>
            </a:r>
            <a:r>
              <a:rPr lang="pt-BR" sz="5400" b="1" i="1" dirty="0" smtClean="0"/>
              <a:t>cinquenta </a:t>
            </a:r>
            <a:r>
              <a:rPr lang="pt-BR" sz="5400" b="1" i="1" dirty="0"/>
              <a:t>homens, entre judeus do povo e seus oficiais, comiam à minha mesa, como também pessoas das nações vizinhas que vinham visitar-nos.</a:t>
            </a:r>
            <a:br>
              <a:rPr lang="pt-BR" sz="5400" b="1" i="1" dirty="0"/>
            </a:b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0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b="1" i="1" dirty="0" smtClean="0">
                <a:solidFill>
                  <a:srgbClr val="C00000"/>
                </a:solidFill>
              </a:rPr>
              <a:t>Salmo 116:7</a:t>
            </a:r>
          </a:p>
          <a:p>
            <a:pPr marL="0" indent="0">
              <a:buNone/>
            </a:pPr>
            <a:r>
              <a:rPr lang="pt-BR" sz="5400" b="1" i="1" dirty="0" smtClean="0"/>
              <a:t>Retorne </a:t>
            </a:r>
            <a:r>
              <a:rPr lang="pt-BR" sz="5400" b="1" i="1" dirty="0"/>
              <a:t>ao seu descanso, ó minha alma, porque o Senhor tem sido bom para você! </a:t>
            </a:r>
            <a:br>
              <a:rPr lang="pt-BR" sz="5400" b="1" i="1" dirty="0"/>
            </a:br>
            <a:endParaRPr lang="pt-BR" sz="51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3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5400" b="1" i="1" dirty="0">
                <a:solidFill>
                  <a:srgbClr val="C00000"/>
                </a:solidFill>
              </a:rPr>
              <a:t>Deuteronômio </a:t>
            </a:r>
            <a:r>
              <a:rPr lang="pt-BR" sz="5400" b="1" i="1" dirty="0" smtClean="0">
                <a:solidFill>
                  <a:srgbClr val="C00000"/>
                </a:solidFill>
              </a:rPr>
              <a:t>8:17-18</a:t>
            </a:r>
          </a:p>
          <a:p>
            <a:pPr marL="0" indent="0">
              <a:buNone/>
            </a:pPr>
            <a:endParaRPr lang="pt-BR" sz="5400" b="1" i="1" dirty="0" smtClean="0"/>
          </a:p>
          <a:p>
            <a:pPr marL="0" indent="0">
              <a:buNone/>
            </a:pPr>
            <a:r>
              <a:rPr lang="pt-BR" sz="5400" b="1" i="1" dirty="0" smtClean="0"/>
              <a:t>Não </a:t>
            </a:r>
            <a:r>
              <a:rPr lang="pt-BR" sz="5400" b="1" i="1" dirty="0"/>
              <a:t>digam, pois, em seu coração: "A minha capacidade e a força das minhas mãos ajuntaram para mim toda esta riqueza".</a:t>
            </a:r>
            <a:br>
              <a:rPr lang="pt-BR" sz="5400" b="1" i="1" dirty="0"/>
            </a:br>
            <a:r>
              <a:rPr lang="pt-BR" sz="5400" b="1" i="1" dirty="0"/>
              <a:t>Mas, lembrem-se do Senhor, do seu Deus, pois é ele que lhes dá a capacidade de produzir riqueza, confirmando a aliança que jurou aos seus antepassados, conforme hoje se vê. </a:t>
            </a:r>
            <a:endParaRPr lang="pt-BR" sz="5400" b="1" i="1" dirty="0" smtClean="0"/>
          </a:p>
          <a:p>
            <a:pPr marL="0" indent="0" algn="ctr">
              <a:buNone/>
            </a:pPr>
            <a:r>
              <a:rPr lang="pt-BR" sz="5400" b="1" i="1" dirty="0"/>
              <a:t/>
            </a:r>
            <a:br>
              <a:rPr lang="pt-BR" sz="5400" b="1" i="1" dirty="0"/>
            </a:br>
            <a:r>
              <a:rPr lang="pt-BR" sz="9800" b="1" i="1" dirty="0" smtClean="0">
                <a:solidFill>
                  <a:srgbClr val="C00000"/>
                </a:solidFill>
              </a:rPr>
              <a:t>DADIVOSO</a:t>
            </a:r>
            <a:endParaRPr lang="pt-BR" sz="9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72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5400" b="1" i="1" dirty="0" smtClean="0">
                <a:solidFill>
                  <a:srgbClr val="C00000"/>
                </a:solidFill>
              </a:rPr>
              <a:t>2 – Seja o amigo do dar – Ne. 5.18</a:t>
            </a:r>
          </a:p>
          <a:p>
            <a:pPr marL="0" indent="0">
              <a:buNone/>
            </a:pPr>
            <a:r>
              <a:rPr lang="pt-BR" sz="5400" b="1" i="1" dirty="0" smtClean="0"/>
              <a:t>Todos </a:t>
            </a:r>
            <a:r>
              <a:rPr lang="pt-BR" sz="5400" b="1" i="1" dirty="0"/>
              <a:t>os dias eram preparados, à minha custa, um boi, seis das melhores ovelhas e aves, e cada dez dias eu recebia uma grande remessa de vinhos de todo tipo. Apesar de tudo isso, jamais exigi a comida destinada ao governador, pois eram demasiadas as exigências que pesavam sobre o povo.</a:t>
            </a:r>
            <a:br>
              <a:rPr lang="pt-BR" sz="5400" b="1" i="1" dirty="0"/>
            </a:b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05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401</Words>
  <Application>Microsoft Office PowerPoint</Application>
  <PresentationFormat>Apresentação na tela (4:3)</PresentationFormat>
  <Paragraphs>32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Vanda</dc:creator>
  <cp:lastModifiedBy>Vanda</cp:lastModifiedBy>
  <cp:revision>35</cp:revision>
  <dcterms:created xsi:type="dcterms:W3CDTF">2011-12-27T17:58:23Z</dcterms:created>
  <dcterms:modified xsi:type="dcterms:W3CDTF">2012-01-08T00:16:03Z</dcterms:modified>
</cp:coreProperties>
</file>