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6" r:id="rId4"/>
    <p:sldId id="277" r:id="rId5"/>
    <p:sldId id="278" r:id="rId6"/>
    <p:sldId id="27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1" r:id="rId16"/>
    <p:sldId id="272" r:id="rId17"/>
    <p:sldId id="273" r:id="rId18"/>
    <p:sldId id="280" r:id="rId19"/>
    <p:sldId id="282" r:id="rId20"/>
    <p:sldId id="283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1AE-522C-4297-A274-B6F454D5BEA7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6F48-941C-419D-9D73-17E08EE60B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8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t>06/01/2012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5572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i="1" dirty="0" smtClean="0"/>
              <a:t>Edificadores são pessoas que sabem priorizar suas atividades, pessoas que sabem diferenciar o bom do excelente.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401870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sz="6700" b="1" i="1" dirty="0" smtClean="0">
                <a:solidFill>
                  <a:srgbClr val="C00000"/>
                </a:solidFill>
              </a:rPr>
              <a:t>Coisas </a:t>
            </a:r>
            <a:r>
              <a:rPr lang="pt-BR" sz="6700" b="1" i="1" dirty="0" smtClean="0">
                <a:solidFill>
                  <a:srgbClr val="C00000"/>
                </a:solidFill>
              </a:rPr>
              <a:t>Menores</a:t>
            </a:r>
          </a:p>
          <a:p>
            <a:pPr marL="0" indent="0" algn="ctr">
              <a:buNone/>
            </a:pPr>
            <a:endParaRPr lang="pt-BR" sz="54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1 – ZOMBARIA – </a:t>
            </a:r>
            <a:r>
              <a:rPr lang="pt-BR" sz="5400" b="1" i="1" dirty="0" smtClean="0">
                <a:solidFill>
                  <a:srgbClr val="C00000"/>
                </a:solidFill>
              </a:rPr>
              <a:t>NE.4:1-3</a:t>
            </a:r>
          </a:p>
          <a:p>
            <a:pPr marL="0" indent="0" fontAlgn="base">
              <a:buNone/>
            </a:pPr>
            <a:r>
              <a:rPr lang="pt-BR" sz="5100" b="1" i="1" dirty="0">
                <a:solidFill>
                  <a:srgbClr val="C00000"/>
                </a:solidFill>
              </a:rPr>
              <a:t>1-</a:t>
            </a:r>
            <a:r>
              <a:rPr lang="pt-BR" sz="5100" b="1" i="1" dirty="0"/>
              <a:t>Quando </a:t>
            </a:r>
            <a:r>
              <a:rPr lang="pt-BR" sz="5100" b="1" i="1" dirty="0" err="1"/>
              <a:t>Sambalate</a:t>
            </a:r>
            <a:r>
              <a:rPr lang="pt-BR" sz="5100" b="1" i="1" dirty="0"/>
              <a:t> soube que estávamos reconstruindo o muro, ficou furioso. Ridicularizou os judeus</a:t>
            </a:r>
          </a:p>
          <a:p>
            <a:pPr marL="0" indent="0" fontAlgn="base">
              <a:buNone/>
            </a:pPr>
            <a:r>
              <a:rPr lang="pt-BR" sz="5100" b="1" i="1" dirty="0">
                <a:solidFill>
                  <a:srgbClr val="C00000"/>
                </a:solidFill>
              </a:rPr>
              <a:t>2-</a:t>
            </a:r>
            <a:r>
              <a:rPr lang="pt-BR" sz="5100" b="1" i="1" dirty="0"/>
              <a:t>e, na presença de seus compatriotas e dos poderosos de Samaria, disse: "O que aqueles frágeis judeus estão fazendo? Será que vão restaurar o seu muro? </a:t>
            </a:r>
          </a:p>
          <a:p>
            <a:pPr marL="0" indent="0" fontAlgn="base">
              <a:buNone/>
            </a:pPr>
            <a:r>
              <a:rPr lang="pt-BR" sz="5100" b="1" i="1" dirty="0"/>
              <a:t>Irão oferecer sacrifícios? Irão terminar a obra num só dia? Será que vão conseguir ressuscitar pedras de construção daqueles montes de entulho e de pedras queimadas? "</a:t>
            </a:r>
          </a:p>
          <a:p>
            <a:pPr marL="0" indent="0" fontAlgn="base">
              <a:buNone/>
            </a:pPr>
            <a:r>
              <a:rPr lang="pt-BR" sz="5100" b="1" i="1" dirty="0">
                <a:solidFill>
                  <a:srgbClr val="C00000"/>
                </a:solidFill>
              </a:rPr>
              <a:t>3-</a:t>
            </a:r>
            <a:r>
              <a:rPr lang="pt-BR" sz="5100" b="1" i="1" dirty="0"/>
              <a:t>Tobias, o </a:t>
            </a:r>
            <a:r>
              <a:rPr lang="pt-BR" sz="5100" b="1" i="1" dirty="0" err="1"/>
              <a:t>amonita</a:t>
            </a:r>
            <a:r>
              <a:rPr lang="pt-BR" sz="5100" b="1" i="1" dirty="0"/>
              <a:t>, que estava ao seu lado, completou: "Pois que construam! Basta que uma raposa suba lá, para que esse muro de pedras desabe! "</a:t>
            </a:r>
          </a:p>
          <a:p>
            <a:pPr marL="0" indent="0">
              <a:buNone/>
            </a:pPr>
            <a:endParaRPr lang="pt-BR" sz="51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30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4200" b="1" i="1" dirty="0">
                <a:solidFill>
                  <a:srgbClr val="C00000"/>
                </a:solidFill>
              </a:rPr>
              <a:t>2</a:t>
            </a:r>
            <a:r>
              <a:rPr lang="pt-BR" sz="4200" b="1" i="1" dirty="0" smtClean="0">
                <a:solidFill>
                  <a:srgbClr val="C00000"/>
                </a:solidFill>
              </a:rPr>
              <a:t> – </a:t>
            </a:r>
            <a:r>
              <a:rPr lang="pt-BR" sz="4200" b="1" i="1" dirty="0" smtClean="0">
                <a:solidFill>
                  <a:srgbClr val="C00000"/>
                </a:solidFill>
              </a:rPr>
              <a:t>COMPARAÇÕES AMEAÇADORAS </a:t>
            </a:r>
            <a:r>
              <a:rPr lang="pt-BR" sz="4200" b="1" i="1" dirty="0" smtClean="0">
                <a:solidFill>
                  <a:srgbClr val="C00000"/>
                </a:solidFill>
              </a:rPr>
              <a:t>– </a:t>
            </a:r>
            <a:r>
              <a:rPr lang="pt-BR" sz="4200" b="1" i="1" dirty="0" smtClean="0">
                <a:solidFill>
                  <a:srgbClr val="C00000"/>
                </a:solidFill>
              </a:rPr>
              <a:t>NE.4:10</a:t>
            </a:r>
          </a:p>
          <a:p>
            <a:pPr marL="0" indent="0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10-</a:t>
            </a:r>
            <a:r>
              <a:rPr lang="pt-BR" sz="5400" b="1" i="1" dirty="0"/>
              <a:t>Enquanto isso, o povo de Judá começou a dizer: "Os trabalhadores já não têm mais forças e ainda há muito entulho. Por nós mesmos não conseguiremos reconstruir o muro".</a:t>
            </a:r>
          </a:p>
          <a:p>
            <a:pPr marL="0" indent="0">
              <a:buNone/>
            </a:pP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72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3</a:t>
            </a:r>
            <a:r>
              <a:rPr lang="pt-BR" sz="5400" b="1" i="1" dirty="0" smtClean="0">
                <a:solidFill>
                  <a:srgbClr val="C00000"/>
                </a:solidFill>
              </a:rPr>
              <a:t> – MEDO – </a:t>
            </a:r>
            <a:r>
              <a:rPr lang="pt-BR" sz="5400" b="1" i="1" dirty="0" smtClean="0">
                <a:solidFill>
                  <a:srgbClr val="C00000"/>
                </a:solidFill>
              </a:rPr>
              <a:t>NE.4:11,12</a:t>
            </a:r>
          </a:p>
          <a:p>
            <a:pPr marL="0" indent="0" fontAlgn="base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11-</a:t>
            </a:r>
            <a:r>
              <a:rPr lang="pt-BR" sz="5400" b="1" i="1" dirty="0"/>
              <a:t>E os nossos inimigos diziam: "Antes que descubram qualquer coisa ou nos vejam, estaremos bem ali no meio deles; vamos matá-los e acabar com o trabalho deles".</a:t>
            </a:r>
          </a:p>
          <a:p>
            <a:pPr marL="0" indent="0" fontAlgn="base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12-</a:t>
            </a:r>
            <a:r>
              <a:rPr lang="pt-BR" sz="5400" b="1" i="1" dirty="0"/>
              <a:t>Os judeus que moravam perto deles dez vezes nos preveniram: "Para onde quer que vocês se virarem, saibam que seremos atacados de todos os lados".</a:t>
            </a:r>
          </a:p>
          <a:p>
            <a:pPr marL="0" indent="0">
              <a:buNone/>
            </a:pP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0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7200" b="1" i="1" dirty="0" smtClean="0"/>
              <a:t>Toda essa oposição será derrotada com:</a:t>
            </a:r>
            <a:endParaRPr lang="pt-BR" sz="7200" b="1" i="1" dirty="0"/>
          </a:p>
        </p:txBody>
      </p:sp>
    </p:spTree>
    <p:extLst>
      <p:ext uri="{BB962C8B-B14F-4D97-AF65-F5344CB8AC3E}">
        <p14:creationId xmlns:p14="http://schemas.microsoft.com/office/powerpoint/2010/main" val="3061291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1-Ânimo -  pronto para trabalhar </a:t>
            </a:r>
            <a:r>
              <a:rPr lang="pt-BR" sz="5400" b="1" i="1" dirty="0" smtClean="0">
                <a:solidFill>
                  <a:srgbClr val="C00000"/>
                </a:solidFill>
              </a:rPr>
              <a:t>Ne.4:6</a:t>
            </a:r>
          </a:p>
          <a:p>
            <a:pPr marL="0" indent="0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6-</a:t>
            </a:r>
            <a:r>
              <a:rPr lang="pt-BR" sz="5400" b="1" i="1" dirty="0"/>
              <a:t>Nesse meio tempo fomos reconstruindo o muro, até que em toda a sua extensão chegamos à metade da sua altura, pois o povo estava totalmente dedicado ao trabalho</a:t>
            </a:r>
            <a:r>
              <a:rPr lang="pt-BR" sz="5400" dirty="0"/>
              <a:t>.</a:t>
            </a:r>
          </a:p>
          <a:p>
            <a:pPr marL="0" indent="0">
              <a:buNone/>
            </a:pP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63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7300" b="1" i="1" dirty="0" smtClean="0">
                <a:solidFill>
                  <a:srgbClr val="C00000"/>
                </a:solidFill>
              </a:rPr>
              <a:t>2- Coração aberto para orar  </a:t>
            </a:r>
            <a:r>
              <a:rPr lang="pt-BR" sz="7300" b="1" i="1" dirty="0" smtClean="0">
                <a:solidFill>
                  <a:srgbClr val="C00000"/>
                </a:solidFill>
              </a:rPr>
              <a:t>Ne.4:4,5,9</a:t>
            </a:r>
          </a:p>
          <a:p>
            <a:pPr marL="0" indent="0" fontAlgn="base">
              <a:buNone/>
            </a:pPr>
            <a:r>
              <a:rPr lang="pt-BR" sz="5800" b="1" i="1" dirty="0">
                <a:solidFill>
                  <a:srgbClr val="C00000"/>
                </a:solidFill>
              </a:rPr>
              <a:t>4-</a:t>
            </a:r>
            <a:r>
              <a:rPr lang="pt-BR" sz="5800" b="1" i="1" dirty="0"/>
              <a:t>Ouve-nos, ó Deus, pois estamos sendo desprezados. Faze cair sobre eles a zombaria. E sejam eles levados prisioneiros como despojo para outra terra.</a:t>
            </a:r>
          </a:p>
          <a:p>
            <a:pPr marL="0" indent="0" fontAlgn="base">
              <a:buNone/>
            </a:pPr>
            <a:r>
              <a:rPr lang="pt-BR" sz="5800" b="1" i="1" dirty="0">
                <a:solidFill>
                  <a:srgbClr val="C00000"/>
                </a:solidFill>
              </a:rPr>
              <a:t>5 -</a:t>
            </a:r>
            <a:r>
              <a:rPr lang="pt-BR" sz="5800" b="1" i="1" dirty="0"/>
              <a:t>Não perdoes os seus pecados nem apagues as suas maldades, pois provocaram a tua ira diante dos construtores.</a:t>
            </a:r>
          </a:p>
          <a:p>
            <a:pPr marL="0" indent="0">
              <a:buNone/>
            </a:pPr>
            <a:r>
              <a:rPr lang="pt-BR" sz="5800" b="1" i="1" dirty="0">
                <a:solidFill>
                  <a:srgbClr val="C00000"/>
                </a:solidFill>
              </a:rPr>
              <a:t>9-</a:t>
            </a:r>
            <a:r>
              <a:rPr lang="pt-BR" sz="5800" b="1" i="1" dirty="0"/>
              <a:t>Mas nós oramos ao nosso Deus e colocamos guardas de dia e de noite para proteger-nos deles.</a:t>
            </a:r>
          </a:p>
          <a:p>
            <a:pPr marL="0" indent="0">
              <a:buNone/>
            </a:pPr>
            <a:endParaRPr lang="pt-BR" sz="5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60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C00000"/>
                </a:solidFill>
              </a:rPr>
              <a:t>3- Olhos atentos para vigiar </a:t>
            </a:r>
            <a:r>
              <a:rPr lang="pt-BR" sz="5400" b="1" i="1" dirty="0" smtClean="0">
                <a:solidFill>
                  <a:srgbClr val="C00000"/>
                </a:solidFill>
              </a:rPr>
              <a:t>Ne.4:9,13-23</a:t>
            </a:r>
          </a:p>
          <a:p>
            <a:pPr marL="0" indent="0">
              <a:buNone/>
            </a:pPr>
            <a:r>
              <a:rPr lang="pt-BR" sz="5400" b="1" i="1" dirty="0">
                <a:solidFill>
                  <a:srgbClr val="C00000"/>
                </a:solidFill>
              </a:rPr>
              <a:t>9-</a:t>
            </a:r>
            <a:r>
              <a:rPr lang="pt-BR" sz="5400" b="1" i="1" dirty="0"/>
              <a:t>Mas nós oramos ao nosso Deus e colocamos guardas de dia e de noite para proteger-nos deles</a:t>
            </a:r>
            <a:r>
              <a:rPr lang="pt-BR" sz="5400" dirty="0"/>
              <a:t>.</a:t>
            </a:r>
          </a:p>
          <a:p>
            <a:pPr marL="0" indent="0">
              <a:buNone/>
            </a:pP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2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pt-BR" sz="5800" b="1" i="1" dirty="0">
                <a:solidFill>
                  <a:srgbClr val="C00000"/>
                </a:solidFill>
              </a:rPr>
              <a:t>13-</a:t>
            </a:r>
            <a:r>
              <a:rPr lang="pt-BR" sz="5800" b="1" i="1" dirty="0"/>
              <a:t>Por isso posicionei alguns do povo atrás dos pontos mais baixos do muro, nos lugares abertos, divididos por famílias, armados de espadas, lanças e arcos.</a:t>
            </a:r>
          </a:p>
          <a:p>
            <a:pPr marL="0" indent="0" fontAlgn="base">
              <a:buNone/>
            </a:pPr>
            <a:r>
              <a:rPr lang="pt-BR" sz="5800" b="1" i="1" dirty="0">
                <a:solidFill>
                  <a:srgbClr val="C00000"/>
                </a:solidFill>
              </a:rPr>
              <a:t>14-</a:t>
            </a:r>
            <a:r>
              <a:rPr lang="pt-BR" sz="5800" b="1" i="1" dirty="0"/>
              <a:t>Fiz uma rápida inspeção e imediatamente disse aos nobres, aos oficiais e ao restante do povo: "Não tenham medo deles. Lembrem-se de que o Senhor é grande e temível, e lutem por seus irmãos, por seus filhos e por suas filhas, por suas mulheres e por suas casas".</a:t>
            </a:r>
          </a:p>
          <a:p>
            <a:pPr marL="0" indent="0">
              <a:buNone/>
            </a:pPr>
            <a:r>
              <a:rPr lang="pt-BR" sz="5800" b="1" i="1" dirty="0">
                <a:solidFill>
                  <a:srgbClr val="C00000"/>
                </a:solidFill>
              </a:rPr>
              <a:t>15-</a:t>
            </a:r>
            <a:r>
              <a:rPr lang="pt-BR" sz="5800" b="1" i="1" dirty="0"/>
              <a:t>Quando os nossos inimigos descobriram que sabíamos de tudo e que Deus tinha frustrado a sua trama, todos nós voltamos para o muro, cada um para o seu trabalho</a:t>
            </a:r>
            <a:r>
              <a:rPr lang="pt-BR" sz="4000" dirty="0"/>
              <a:t>.</a:t>
            </a:r>
          </a:p>
          <a:p>
            <a:pPr marL="0" indent="0">
              <a:buNone/>
            </a:pP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80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0000" lnSpcReduction="20000"/>
          </a:bodyPr>
          <a:lstStyle/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16-</a:t>
            </a:r>
            <a:r>
              <a:rPr lang="pt-BR" sz="5900" b="1" i="1" dirty="0"/>
              <a:t>Daquele dia em diante, enquanto a metade dos meus homens fazia o trabalho, a outra metade permanecia armada de lanças, escudos, arcos e couraças. Os oficiais davam apoio a todo o povo de Judá</a:t>
            </a:r>
          </a:p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17-</a:t>
            </a:r>
            <a:r>
              <a:rPr lang="pt-BR" sz="5900" b="1" i="1" dirty="0"/>
              <a:t>que estava construindo o muro. Aqueles que transportavam material faziam o trabalho com uma mão e com a outra seguravam uma arma,</a:t>
            </a:r>
          </a:p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18-</a:t>
            </a:r>
            <a:r>
              <a:rPr lang="pt-BR" sz="5900" b="1" i="1" dirty="0"/>
              <a:t>e cada um dos construtores trazia na cintura uma espada enquanto trabalhava; e comigo ficava um homem pronto para tocar a trombeta.</a:t>
            </a:r>
          </a:p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19-</a:t>
            </a:r>
            <a:r>
              <a:rPr lang="pt-BR" sz="5900" b="1" i="1" dirty="0"/>
              <a:t>Então eu disse aos nobres, aos oficiais e ao restante do povo: "A obra é grande e extensa, e estamos separados, distantes uns dos outros, ao longo do muro.</a:t>
            </a:r>
          </a:p>
          <a:p>
            <a:pPr marL="0" indent="0">
              <a:buNone/>
            </a:pP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4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NEEMIAS </a:t>
            </a:r>
            <a:r>
              <a:rPr lang="pt-BR" sz="2400" b="1" i="1" dirty="0" smtClean="0">
                <a:solidFill>
                  <a:srgbClr val="C00000"/>
                </a:solidFill>
              </a:rPr>
              <a:t>4.1-23</a:t>
            </a:r>
            <a:endParaRPr lang="pt-BR" sz="2800" b="1" i="1" dirty="0"/>
          </a:p>
          <a:p>
            <a:pPr marL="0" indent="0" fontAlgn="base">
              <a:buNone/>
            </a:pPr>
            <a:r>
              <a:rPr lang="pt-BR" sz="2800" b="1" i="1" dirty="0"/>
              <a:t> </a:t>
            </a:r>
            <a:r>
              <a:rPr lang="pt-BR" sz="2400" b="1" i="1" dirty="0">
                <a:solidFill>
                  <a:srgbClr val="C00000"/>
                </a:solidFill>
              </a:rPr>
              <a:t>1-</a:t>
            </a:r>
            <a:r>
              <a:rPr lang="pt-BR" sz="2400" b="1" i="1" dirty="0"/>
              <a:t>Quando </a:t>
            </a:r>
            <a:r>
              <a:rPr lang="pt-BR" sz="2400" b="1" i="1" dirty="0" err="1"/>
              <a:t>Sambalate</a:t>
            </a:r>
            <a:r>
              <a:rPr lang="pt-BR" sz="2400" b="1" i="1" dirty="0"/>
              <a:t> soube que estávamos reconstruindo o muro, ficou furioso. Ridicularizou os judeus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2-</a:t>
            </a:r>
            <a:r>
              <a:rPr lang="pt-BR" sz="2400" b="1" i="1" dirty="0"/>
              <a:t>e, na presença de seus compatriotas e dos poderosos de Samaria, disse: "O que aqueles frágeis judeus estão fazendo? Será que vão restaurar o seu muro? </a:t>
            </a:r>
          </a:p>
          <a:p>
            <a:pPr marL="0" indent="0" fontAlgn="base">
              <a:buNone/>
            </a:pPr>
            <a:r>
              <a:rPr lang="pt-BR" sz="2400" b="1" i="1" dirty="0"/>
              <a:t>Irão oferecer sacrifícios? Irão terminar a obra num só dia? Será que vão conseguir ressuscitar pedras de construção daqueles montes de entulho e de pedras queimadas? "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3-</a:t>
            </a:r>
            <a:r>
              <a:rPr lang="pt-BR" sz="2400" b="1" i="1" dirty="0"/>
              <a:t>Tobias, o </a:t>
            </a:r>
            <a:r>
              <a:rPr lang="pt-BR" sz="2400" b="1" i="1" dirty="0" err="1"/>
              <a:t>amonita</a:t>
            </a:r>
            <a:r>
              <a:rPr lang="pt-BR" sz="2400" b="1" i="1" dirty="0"/>
              <a:t>, que estava ao seu lado, completou: "Pois que construam! Basta que uma raposa suba lá, para que esse muro de pedras desabe! "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4-</a:t>
            </a:r>
            <a:r>
              <a:rPr lang="pt-BR" sz="2400" b="1" i="1" dirty="0"/>
              <a:t>Ouve-nos, ó Deus, pois estamos sendo desprezados. Faze cair sobre eles a zombaria. E sejam eles levados prisioneiros como despojo para outra terra.</a:t>
            </a:r>
          </a:p>
          <a:p>
            <a:pPr marL="0" indent="0">
              <a:buNone/>
            </a:pPr>
            <a:endParaRPr lang="pt-BR" sz="2400" b="1" i="1" dirty="0"/>
          </a:p>
          <a:p>
            <a:pPr marL="0" indent="0">
              <a:buNone/>
            </a:pPr>
            <a:r>
              <a:rPr lang="pt-BR" sz="2400" b="1" i="1" dirty="0"/>
              <a:t/>
            </a:r>
            <a:br>
              <a:rPr lang="pt-BR" sz="2400" b="1" i="1" dirty="0"/>
            </a:br>
            <a:endParaRPr lang="pt-BR" sz="2400" b="1" i="1" dirty="0"/>
          </a:p>
        </p:txBody>
      </p:sp>
    </p:spTree>
    <p:extLst>
      <p:ext uri="{BB962C8B-B14F-4D97-AF65-F5344CB8AC3E}">
        <p14:creationId xmlns:p14="http://schemas.microsoft.com/office/powerpoint/2010/main" val="1618411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20-</a:t>
            </a:r>
            <a:r>
              <a:rPr lang="pt-BR" sz="5900" b="1" i="1" dirty="0"/>
              <a:t>Do lugar de onde ouvirem o som da trombeta, juntem-se a nós ali. Nosso Deus lutará por nós! "</a:t>
            </a:r>
          </a:p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21-</a:t>
            </a:r>
            <a:r>
              <a:rPr lang="pt-BR" sz="5900" b="1" i="1" dirty="0"/>
              <a:t>Dessa maneira prosseguimos o trabalho com metade dos homens empunhando espadas, desde o raiar da alvorada até o cair da tarde.</a:t>
            </a:r>
          </a:p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22-</a:t>
            </a:r>
            <a:r>
              <a:rPr lang="pt-BR" sz="5900" b="1" i="1" dirty="0"/>
              <a:t>Naquela ocasião eu também disse ao povo: "Cada um de vocês e o seu ajudante devem ficar à noite em Jerusalém, para que possam servir de guarda à noite e trabalhar durante o dia".</a:t>
            </a:r>
          </a:p>
          <a:p>
            <a:pPr marL="0" indent="0" fontAlgn="base">
              <a:buNone/>
            </a:pPr>
            <a:r>
              <a:rPr lang="pt-BR" sz="5900" b="1" i="1" dirty="0">
                <a:solidFill>
                  <a:srgbClr val="C00000"/>
                </a:solidFill>
              </a:rPr>
              <a:t>23-</a:t>
            </a:r>
            <a:r>
              <a:rPr lang="pt-BR" sz="5900" b="1" i="1" dirty="0"/>
              <a:t>Eu, os meus irmãos, os meus homens de confiança e os guardas que estavam comigo nem tirávamos a roupa, e cada um permanecia de arma na mão.</a:t>
            </a:r>
          </a:p>
          <a:p>
            <a:pPr marL="0" indent="0">
              <a:buNone/>
            </a:pPr>
            <a:r>
              <a:rPr lang="pt-BR" sz="5900" b="1" i="1" dirty="0"/>
              <a:t> </a:t>
            </a:r>
          </a:p>
          <a:p>
            <a:pPr marL="0" indent="0">
              <a:buNone/>
            </a:pPr>
            <a:endParaRPr lang="pt-BR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0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604867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t-BR" sz="2400" b="1" i="1" dirty="0" smtClean="0">
                <a:solidFill>
                  <a:srgbClr val="C00000"/>
                </a:solidFill>
              </a:rPr>
              <a:t>5 </a:t>
            </a:r>
            <a:r>
              <a:rPr lang="pt-BR" sz="2400" b="1" i="1" dirty="0">
                <a:solidFill>
                  <a:srgbClr val="C00000"/>
                </a:solidFill>
              </a:rPr>
              <a:t>-</a:t>
            </a:r>
            <a:r>
              <a:rPr lang="pt-BR" sz="2400" b="1" i="1" dirty="0"/>
              <a:t>Não perdoes os seus pecados nem apagues as suas maldades, pois provocaram a tua ira diante dos construtores.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6-</a:t>
            </a:r>
            <a:r>
              <a:rPr lang="pt-BR" sz="2400" b="1" i="1" dirty="0"/>
              <a:t>Nesse meio tempo fomos reconstruindo o muro, até que em toda a sua extensão chegamos à metade da sua altura, pois o povo estava totalmente dedicado ao trabalho.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7-</a:t>
            </a:r>
            <a:r>
              <a:rPr lang="pt-BR" sz="2400" b="1" i="1" dirty="0"/>
              <a:t>Quando, porém, </a:t>
            </a:r>
            <a:r>
              <a:rPr lang="pt-BR" sz="2400" b="1" i="1" dirty="0" err="1"/>
              <a:t>Sambalate</a:t>
            </a:r>
            <a:r>
              <a:rPr lang="pt-BR" sz="2400" b="1" i="1" dirty="0"/>
              <a:t>, Tobias, os árabes, os </a:t>
            </a:r>
            <a:r>
              <a:rPr lang="pt-BR" sz="2400" b="1" i="1" dirty="0" err="1"/>
              <a:t>amonitas</a:t>
            </a:r>
            <a:r>
              <a:rPr lang="pt-BR" sz="2400" b="1" i="1" dirty="0"/>
              <a:t> e os homens de </a:t>
            </a:r>
            <a:r>
              <a:rPr lang="pt-BR" sz="2400" b="1" i="1" dirty="0" err="1"/>
              <a:t>Asdode</a:t>
            </a:r>
            <a:r>
              <a:rPr lang="pt-BR" sz="2400" b="1" i="1" dirty="0"/>
              <a:t> souberam que os reparos nos muros de Jerusalém tinham avançado e que as brechas estavam sendo fechadas, ficaram furiosos.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8-</a:t>
            </a:r>
            <a:r>
              <a:rPr lang="pt-BR" sz="2400" b="1" i="1" dirty="0"/>
              <a:t>Todos juntos planejaram atacar Jerusalém e causar confusão.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9-</a:t>
            </a:r>
            <a:r>
              <a:rPr lang="pt-BR" sz="2400" b="1" i="1" dirty="0"/>
              <a:t>Mas nós oramos ao nosso Deus e colocamos guardas de dia e de noite para proteger-nos deles.</a:t>
            </a:r>
          </a:p>
          <a:p>
            <a:pPr marL="0" indent="0">
              <a:buNone/>
            </a:pP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274009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55272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10-</a:t>
            </a:r>
            <a:r>
              <a:rPr lang="pt-BR" sz="2400" b="1" i="1" dirty="0"/>
              <a:t>Enquanto isso, o povo de Judá começou a dizer: "Os trabalhadores já não têm mais forças e ainda há muito entulho. Por nós mesmos não conseguiremos reconstruir o muro".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11-</a:t>
            </a:r>
            <a:r>
              <a:rPr lang="pt-BR" sz="2400" b="1" i="1" dirty="0"/>
              <a:t>E os nossos inimigos diziam: "Antes que descubram qualquer coisa ou nos vejam, estaremos bem ali no meio deles; vamos matá-los e acabar com o trabalho deles".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12-</a:t>
            </a:r>
            <a:r>
              <a:rPr lang="pt-BR" sz="2400" b="1" i="1" dirty="0"/>
              <a:t>Os judeus que moravam perto deles dez vezes nos preveniram: "Para onde quer que vocês se virarem, saibam que seremos atacados de todos os lados".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13</a:t>
            </a:r>
            <a:r>
              <a:rPr lang="pt-BR" sz="2400" b="1" i="1" dirty="0"/>
              <a:t>-Por isso posicionei alguns do povo atrás dos pontos mais baixos do muro, nos lugares abertos, divididos por famílias, armados de espadas, lanças e arcos.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14-</a:t>
            </a:r>
            <a:r>
              <a:rPr lang="pt-BR" sz="2400" b="1" i="1" dirty="0"/>
              <a:t>Fiz uma rápida inspeção e imediatamente disse aos nobres, aos oficiais e ao restante do povo: "Não tenham medo deles. Lembrem-se de que o Senhor é grande e temível, e lutem por seus irmãos, por seus filhos e por suas filhas, por suas mulheres e por suas casas".</a:t>
            </a:r>
          </a:p>
          <a:p>
            <a:pPr marL="0" indent="0" fontAlgn="base">
              <a:buNone/>
            </a:pP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375426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33670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15-</a:t>
            </a:r>
            <a:r>
              <a:rPr lang="pt-BR" sz="2400" b="1" i="1" dirty="0"/>
              <a:t>Quando os nossos inimigos descobriram que sabíamos de tudo e que Deus tinha frustrado a sua trama, todos nós voltamos para o muro, cada um para o seu trabalho.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16-</a:t>
            </a:r>
            <a:r>
              <a:rPr lang="pt-BR" sz="2400" b="1" i="1" dirty="0"/>
              <a:t>Daquele dia em diante, enquanto a metade dos meus homens fazia o trabalho, a outra metade permanecia armada de lanças, escudos, arcos e couraças. Os oficiais davam apoio a todo o povo de Judá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17-</a:t>
            </a:r>
            <a:r>
              <a:rPr lang="pt-BR" sz="2400" b="1" i="1" dirty="0"/>
              <a:t>que estava construindo o muro. Aqueles que transportavam material faziam o trabalho com uma mão e com a outra seguravam uma arma,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18-</a:t>
            </a:r>
            <a:r>
              <a:rPr lang="pt-BR" sz="2400" b="1" i="1" dirty="0"/>
              <a:t>e cada um dos construtores trazia na cintura uma espada enquanto trabalhava; e comigo ficava um homem pronto para tocar a trombeta.</a:t>
            </a:r>
          </a:p>
          <a:p>
            <a:pPr marL="0" indent="0" fontAlgn="base">
              <a:buNone/>
            </a:pPr>
            <a:r>
              <a:rPr lang="pt-BR" sz="2400" b="1" i="1" dirty="0">
                <a:solidFill>
                  <a:srgbClr val="C00000"/>
                </a:solidFill>
              </a:rPr>
              <a:t>19-</a:t>
            </a:r>
            <a:r>
              <a:rPr lang="pt-BR" sz="2400" b="1" i="1" dirty="0"/>
              <a:t>Então eu disse aos nobres, aos oficiais e ao restante do povo: "A obra é grande e extensa, e estamos separados, distantes uns dos outros, ao longo do muro.</a:t>
            </a:r>
          </a:p>
          <a:p>
            <a:pPr marL="0" indent="0" fontAlgn="base">
              <a:buNone/>
            </a:pP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127070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33670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20-</a:t>
            </a:r>
            <a:r>
              <a:rPr lang="pt-BR" sz="2800" b="1" i="1" dirty="0"/>
              <a:t>Do lugar de onde ouvirem o som da trombeta, juntem-se a nós ali. Nosso Deus lutará por nós! "</a:t>
            </a:r>
          </a:p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21-</a:t>
            </a:r>
            <a:r>
              <a:rPr lang="pt-BR" sz="2800" b="1" i="1" dirty="0"/>
              <a:t>Dessa maneira prosseguimos o trabalho com metade dos homens empunhando espadas, desde o raiar da alvorada até o cair da tarde.</a:t>
            </a:r>
          </a:p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22-</a:t>
            </a:r>
            <a:r>
              <a:rPr lang="pt-BR" sz="2800" b="1" i="1" dirty="0"/>
              <a:t>Naquela ocasião eu também disse ao povo: "Cada um de vocês e o seu ajudante devem ficar à noite em Jerusalém, para que possam servir de guarda à noite e trabalhar durante o dia".</a:t>
            </a:r>
          </a:p>
          <a:p>
            <a:pPr marL="0" indent="0" fontAlgn="base">
              <a:buNone/>
            </a:pPr>
            <a:r>
              <a:rPr lang="pt-BR" sz="2800" b="1" i="1" dirty="0">
                <a:solidFill>
                  <a:srgbClr val="C00000"/>
                </a:solidFill>
              </a:rPr>
              <a:t>23-</a:t>
            </a:r>
            <a:r>
              <a:rPr lang="pt-BR" sz="2800" b="1" i="1" dirty="0"/>
              <a:t>Eu, os meus irmãos, os meus homens de confiança e os guardas que estavam comigo nem tirávamos a roupa, e cada um permanecia de arma na mão.</a:t>
            </a:r>
          </a:p>
          <a:p>
            <a:pPr marL="0" indent="0">
              <a:buNone/>
            </a:pPr>
            <a:r>
              <a:rPr lang="pt-BR" sz="2800" b="1" i="1" dirty="0"/>
              <a:t> </a:t>
            </a:r>
          </a:p>
          <a:p>
            <a:pPr marL="0" indent="0" fontAlgn="base">
              <a:buNone/>
            </a:pP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4058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7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ª CHAVE  PARA EDIFICAR </a:t>
            </a:r>
          </a:p>
          <a:p>
            <a:pPr marL="0" indent="0" algn="ctr">
              <a:buNone/>
            </a:pPr>
            <a:r>
              <a:rPr lang="pt-BR" sz="8000" b="1" i="1" cap="all" dirty="0" err="1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priORIDADE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92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INTRODUÇÃO</a:t>
            </a:r>
            <a:endParaRPr lang="pt-BR" dirty="0" smtClean="0"/>
          </a:p>
          <a:p>
            <a:pPr marL="0" indent="0">
              <a:buNone/>
            </a:pPr>
            <a:r>
              <a:rPr lang="pt-BR" sz="3600" b="1" i="1" dirty="0" smtClean="0"/>
              <a:t>Seja na área da ciência, da exploração, da invenção, dos negócios, do governo ou do ministério cristão, quase todos os que já realizaram alguma coisa foram alvo de zombaria e de afronta.</a:t>
            </a:r>
          </a:p>
          <a:p>
            <a:pPr marL="0" indent="0">
              <a:buNone/>
            </a:pPr>
            <a:r>
              <a:rPr lang="pt-BR" sz="3600" b="1" i="1" dirty="0" smtClean="0"/>
              <a:t>Jesus foi ridicularizado ao longo de sua vida e foi alvo de zombaria quando estava pendurado na cruz.</a:t>
            </a:r>
            <a:endParaRPr lang="pt-BR" sz="3600" b="1" i="1" dirty="0"/>
          </a:p>
          <a:p>
            <a:pPr marL="0" indent="0">
              <a:buNone/>
            </a:pP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3808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4400" b="1" i="1" dirty="0" smtClean="0"/>
              <a:t>Nos dias de Pentecostes disseram que os apóstolos estavam bêbados, os filósofos gregos chamaram o </a:t>
            </a:r>
            <a:r>
              <a:rPr lang="pt-BR" sz="4400" b="1" i="1" dirty="0" err="1" smtClean="0"/>
              <a:t>Ap.Paulo</a:t>
            </a:r>
            <a:r>
              <a:rPr lang="pt-BR" sz="4400" b="1" i="1" dirty="0" smtClean="0"/>
              <a:t> de tagarela. Neemias priorizou naquele momento edificar os muros, não se deixou embaraçar com coisas menores, ele era alguém que sabia utilizar o seu tempo.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10648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1433</Words>
  <Application>Microsoft Office PowerPoint</Application>
  <PresentationFormat>Apresentação na tela (4:3)</PresentationFormat>
  <Paragraphs>74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Vanda</cp:lastModifiedBy>
  <cp:revision>29</cp:revision>
  <dcterms:created xsi:type="dcterms:W3CDTF">2011-12-27T17:58:23Z</dcterms:created>
  <dcterms:modified xsi:type="dcterms:W3CDTF">2012-01-06T12:54:11Z</dcterms:modified>
</cp:coreProperties>
</file>